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7" r:id="rId4"/>
    <p:sldId id="268" r:id="rId5"/>
    <p:sldId id="281" r:id="rId6"/>
    <p:sldId id="279" r:id="rId7"/>
    <p:sldId id="270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F"/>
    <a:srgbClr val="C70988"/>
    <a:srgbClr val="0D72B7"/>
    <a:srgbClr val="8B4029"/>
    <a:srgbClr val="00589A"/>
    <a:srgbClr val="0070C0"/>
    <a:srgbClr val="C7096D"/>
    <a:srgbClr val="CD0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2" autoAdjust="0"/>
  </p:normalViewPr>
  <p:slideViewPr>
    <p:cSldViewPr>
      <p:cViewPr>
        <p:scale>
          <a:sx n="60" d="100"/>
          <a:sy n="60" d="100"/>
        </p:scale>
        <p:origin x="-1434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CLRN\Communications\Logos\TIFF - NIHR Blue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28600"/>
            <a:ext cx="1816100" cy="6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1" y="2028617"/>
            <a:ext cx="86105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i="1" dirty="0">
                <a:solidFill>
                  <a:srgbClr val="0070C0"/>
                </a:solidFill>
              </a:rPr>
              <a:t>We hope our patients can be reassured that as a research active practice </a:t>
            </a:r>
            <a:r>
              <a:rPr lang="en-GB" sz="4400" b="1" i="1" dirty="0" smtClean="0">
                <a:solidFill>
                  <a:srgbClr val="0070C0"/>
                </a:solidFill>
              </a:rPr>
              <a:t>we </a:t>
            </a:r>
            <a:r>
              <a:rPr lang="en-GB" sz="4400" b="1" i="1" dirty="0">
                <a:solidFill>
                  <a:srgbClr val="0070C0"/>
                </a:solidFill>
              </a:rPr>
              <a:t>are forward thinking and strive to do our best for them.</a:t>
            </a:r>
            <a:endParaRPr lang="en-GB" sz="4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0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PCLRN\Communications\Images\Tim Charlesworth\DSC_9307 cop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" b="3304"/>
          <a:stretch/>
        </p:blipFill>
        <p:spPr bwMode="auto">
          <a:xfrm>
            <a:off x="0" y="1082622"/>
            <a:ext cx="9144000" cy="577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75" y="957590"/>
            <a:ext cx="9144000" cy="52322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G:\PCLRN\Communications\Logos\TIFF - NIHR Blue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28600"/>
            <a:ext cx="1816100" cy="6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013" y="957589"/>
            <a:ext cx="8610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Research helps us find evidence-supported answers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5" y="5903893"/>
            <a:ext cx="9144000" cy="95410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68975" y="5903893"/>
            <a:ext cx="8610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t</a:t>
            </a:r>
            <a:r>
              <a:rPr lang="en-GB" sz="2800" b="1" dirty="0" smtClean="0">
                <a:solidFill>
                  <a:srgbClr val="0070C0"/>
                </a:solidFill>
              </a:rPr>
              <a:t>o improve treatments and quality of life for patients now and in the future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091" y="1828800"/>
            <a:ext cx="3777587" cy="3422213"/>
          </a:xfrm>
          <a:prstGeom prst="roundRect">
            <a:avLst/>
          </a:prstGeom>
          <a:solidFill>
            <a:srgbClr val="0D72B7">
              <a:alpha val="69000"/>
            </a:srgbClr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“It is in everyone’s interest to support and achieve advances in health care</a:t>
            </a:r>
            <a:r>
              <a:rPr lang="en-GB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</a:t>
            </a:r>
          </a:p>
          <a:p>
            <a:r>
              <a:rPr lang="en-GB" sz="11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GB" sz="11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en-GB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 Charlesworth, </a:t>
            </a:r>
          </a:p>
          <a:p>
            <a:pPr algn="r"/>
            <a:r>
              <a:rPr lang="en-GB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Parkinson’s research participant</a:t>
            </a:r>
            <a:endParaRPr lang="en-GB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41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CLRN\Communications\Logos\TIFF - NIHR Blue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28600"/>
            <a:ext cx="1816100" cy="6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8955" y="1447800"/>
            <a:ext cx="824609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Clinical research can focus </a:t>
            </a:r>
            <a:r>
              <a:rPr lang="en-GB" sz="4000" b="1" dirty="0" smtClean="0">
                <a:solidFill>
                  <a:srgbClr val="0070C0"/>
                </a:solidFill>
              </a:rPr>
              <a:t>on</a:t>
            </a:r>
          </a:p>
          <a:p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endParaRPr lang="en-GB" b="1" dirty="0">
              <a:solidFill>
                <a:srgbClr val="0070C0"/>
              </a:solidFill>
            </a:endParaRP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4000" b="1" dirty="0" smtClean="0">
                <a:solidFill>
                  <a:srgbClr val="0070C0"/>
                </a:solidFill>
              </a:rPr>
              <a:t>Promoting </a:t>
            </a:r>
            <a:r>
              <a:rPr lang="en-GB" sz="4000" b="1" dirty="0">
                <a:solidFill>
                  <a:srgbClr val="0070C0"/>
                </a:solidFill>
              </a:rPr>
              <a:t>a healthier lifestyle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4000" b="1" dirty="0" smtClean="0">
                <a:solidFill>
                  <a:srgbClr val="0070C0"/>
                </a:solidFill>
              </a:rPr>
              <a:t>Disease </a:t>
            </a:r>
            <a:r>
              <a:rPr lang="en-GB" sz="4000" b="1" dirty="0">
                <a:solidFill>
                  <a:srgbClr val="0070C0"/>
                </a:solidFill>
              </a:rPr>
              <a:t>prevention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4000" b="1" dirty="0" smtClean="0">
                <a:solidFill>
                  <a:srgbClr val="0070C0"/>
                </a:solidFill>
              </a:rPr>
              <a:t>Disease </a:t>
            </a:r>
            <a:r>
              <a:rPr lang="en-GB" sz="4000" b="1" dirty="0">
                <a:solidFill>
                  <a:srgbClr val="0070C0"/>
                </a:solidFill>
              </a:rPr>
              <a:t>diagnosis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4000" b="1" dirty="0" smtClean="0">
                <a:solidFill>
                  <a:srgbClr val="0070C0"/>
                </a:solidFill>
              </a:rPr>
              <a:t>Treatment </a:t>
            </a:r>
            <a:r>
              <a:rPr lang="en-GB" sz="4000" b="1" dirty="0">
                <a:solidFill>
                  <a:srgbClr val="0070C0"/>
                </a:solidFill>
              </a:rPr>
              <a:t>of common ailments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4000" b="1" dirty="0" smtClean="0">
                <a:solidFill>
                  <a:srgbClr val="0070C0"/>
                </a:solidFill>
              </a:rPr>
              <a:t>Management </a:t>
            </a:r>
            <a:r>
              <a:rPr lang="en-GB" sz="4000" b="1" dirty="0">
                <a:solidFill>
                  <a:srgbClr val="0070C0"/>
                </a:solidFill>
              </a:rPr>
              <a:t>of long term health conditions</a:t>
            </a:r>
          </a:p>
        </p:txBody>
      </p:sp>
    </p:spTree>
    <p:extLst>
      <p:ext uri="{BB962C8B-B14F-4D97-AF65-F5344CB8AC3E}">
        <p14:creationId xmlns:p14="http://schemas.microsoft.com/office/powerpoint/2010/main" val="343614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CLRN\Communications\Logos\TIFF - NIHR Blue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28600"/>
            <a:ext cx="1816100" cy="6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1" y="6334780"/>
            <a:ext cx="8610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Taking part in research can be </a:t>
            </a:r>
            <a:r>
              <a:rPr lang="en-GB" sz="2800" b="1" dirty="0" smtClean="0">
                <a:solidFill>
                  <a:srgbClr val="CD0325"/>
                </a:solidFill>
              </a:rPr>
              <a:t>Empowering</a:t>
            </a:r>
            <a:endParaRPr lang="en-GB" sz="2800" dirty="0">
              <a:solidFill>
                <a:srgbClr val="CD0325"/>
              </a:solidFill>
            </a:endParaRPr>
          </a:p>
        </p:txBody>
      </p:sp>
      <p:pic>
        <p:nvPicPr>
          <p:cNvPr id="6" name="Picture 3" descr="G:\PCLRN\Communications\Images\Patient Peter Stamp\Peter Stamp - Portland bill Lighthouse\Peter-Stamp-GRW-Photography-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"/>
          <a:stretch/>
        </p:blipFill>
        <p:spPr bwMode="auto">
          <a:xfrm>
            <a:off x="0" y="974945"/>
            <a:ext cx="9144000" cy="53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867" y="1204572"/>
            <a:ext cx="3028665" cy="4633436"/>
          </a:xfrm>
          <a:prstGeom prst="roundRect">
            <a:avLst/>
          </a:prstGeom>
          <a:solidFill>
            <a:srgbClr val="0070C0">
              <a:alpha val="52941"/>
            </a:srgbClr>
          </a:solidFill>
          <a:ln w="3175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"Being </a:t>
            </a:r>
            <a:r>
              <a:rPr lang="en-GB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study participant switched from a passive stance to an active one and the research was like a lighthouse in a confused sea." </a:t>
            </a:r>
          </a:p>
          <a:p>
            <a:pPr algn="r"/>
            <a:r>
              <a:rPr lang="en-GB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</a:t>
            </a:r>
            <a:r>
              <a:rPr lang="en-GB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Peter Stamp,</a:t>
            </a:r>
          </a:p>
          <a:p>
            <a:pPr algn="r"/>
            <a:r>
              <a:rPr lang="en-GB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South West diabetes research participant</a:t>
            </a: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268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CLRN\Communications\Logos\TIFF - NIHR Blue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28600"/>
            <a:ext cx="1816100" cy="6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PCLRN\Communications\External comms\PR\Patient stories\Chrissie Mortimer\GRW_25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t="4370" r="12562" b="21567"/>
          <a:stretch/>
        </p:blipFill>
        <p:spPr bwMode="auto">
          <a:xfrm>
            <a:off x="0" y="1037230"/>
            <a:ext cx="9144001" cy="52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2400" y="1292581"/>
            <a:ext cx="2858069" cy="4851975"/>
          </a:xfrm>
          <a:prstGeom prst="roundRect">
            <a:avLst/>
          </a:prstGeom>
          <a:solidFill>
            <a:srgbClr val="00589A">
              <a:alpha val="54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i="1" dirty="0"/>
              <a:t>“By taking part in research studies I know my condition is monitored very closely which gives me peace of mind.” </a:t>
            </a:r>
          </a:p>
          <a:p>
            <a:pPr algn="ctr"/>
            <a:endParaRPr lang="en-GB" sz="2400" b="1" i="1" dirty="0" smtClean="0"/>
          </a:p>
          <a:p>
            <a:pPr algn="r"/>
            <a:r>
              <a:rPr lang="en-GB" sz="2200" b="1" dirty="0" smtClean="0"/>
              <a:t>Chrissie Mortimer, </a:t>
            </a:r>
            <a:r>
              <a:rPr lang="en-GB" sz="2200" b="1" dirty="0"/>
              <a:t>R</a:t>
            </a:r>
            <a:r>
              <a:rPr lang="en-GB" sz="2200" b="1" dirty="0" smtClean="0"/>
              <a:t>esearch participant</a:t>
            </a:r>
            <a:endParaRPr lang="en-GB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266701" y="6334780"/>
            <a:ext cx="8610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Taking part in research can be </a:t>
            </a:r>
            <a:r>
              <a:rPr lang="en-GB" sz="2800" b="1" dirty="0" smtClean="0">
                <a:solidFill>
                  <a:srgbClr val="8B4029"/>
                </a:solidFill>
              </a:rPr>
              <a:t>Reassuring</a:t>
            </a:r>
            <a:endParaRPr lang="en-GB" sz="2800" dirty="0">
              <a:solidFill>
                <a:srgbClr val="8B4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8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CLRN\Communications\Logos\TIFF - NIHR Blue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28600"/>
            <a:ext cx="1816100" cy="6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1" y="6334780"/>
            <a:ext cx="8610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Taking part in research can be </a:t>
            </a:r>
            <a:r>
              <a:rPr lang="en-GB" sz="2800" b="1" dirty="0" smtClean="0">
                <a:solidFill>
                  <a:srgbClr val="C70988"/>
                </a:solidFill>
              </a:rPr>
              <a:t>Rewarding</a:t>
            </a:r>
            <a:endParaRPr lang="en-GB" sz="2800" dirty="0">
              <a:solidFill>
                <a:srgbClr val="C70988"/>
              </a:solidFill>
            </a:endParaRPr>
          </a:p>
        </p:txBody>
      </p:sp>
      <p:pic>
        <p:nvPicPr>
          <p:cNvPr id="6" name="Picture 2" descr="G:\PCLRN\Communications\Images\Stephen Underwood\NHS - Stephen Underwood\NHS-Stephen-Underwood-Stover-GRW-Photography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" r="9096" b="21471"/>
          <a:stretch/>
        </p:blipFill>
        <p:spPr bwMode="auto">
          <a:xfrm>
            <a:off x="5255" y="1009934"/>
            <a:ext cx="9138746" cy="53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53537" y="1581322"/>
            <a:ext cx="3810000" cy="4182070"/>
          </a:xfrm>
          <a:prstGeom prst="roundRect">
            <a:avLst/>
          </a:prstGeom>
          <a:solidFill>
            <a:srgbClr val="A52565">
              <a:alpha val="77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i="1" dirty="0"/>
              <a:t>“It feels good knowing this research has the potential to benefit others, particularly children, in the future.” </a:t>
            </a:r>
            <a:endParaRPr lang="en-GB" sz="2800" b="1" i="1" dirty="0" smtClean="0"/>
          </a:p>
          <a:p>
            <a:pPr algn="ctr"/>
            <a:endParaRPr lang="en-GB" sz="2800" b="1" i="1" dirty="0" smtClean="0"/>
          </a:p>
          <a:p>
            <a:pPr algn="r"/>
            <a:r>
              <a:rPr lang="en-GB" sz="2400" b="1" dirty="0" smtClean="0"/>
              <a:t>Stephen Underwood, </a:t>
            </a:r>
            <a:r>
              <a:rPr lang="en-GB" sz="2400" b="1" dirty="0"/>
              <a:t>R</a:t>
            </a:r>
            <a:r>
              <a:rPr lang="en-GB" sz="2400" b="1" dirty="0" smtClean="0"/>
              <a:t>esearch participant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361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CLRN\Communications\Logos\TIFF - NIHR Blue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28600"/>
            <a:ext cx="1816100" cy="6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492" y="5903893"/>
            <a:ext cx="8039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Over 21,300 people took part in clinical health research </a:t>
            </a:r>
            <a:r>
              <a:rPr lang="en-GB" sz="2800" b="1" dirty="0" smtClean="0">
                <a:solidFill>
                  <a:srgbClr val="0070C0"/>
                </a:solidFill>
              </a:rPr>
              <a:t>studies in </a:t>
            </a:r>
            <a:r>
              <a:rPr lang="en-GB" sz="2800" b="1" dirty="0">
                <a:solidFill>
                  <a:srgbClr val="0070C0"/>
                </a:solidFill>
              </a:rPr>
              <a:t>the South West (2015-16)</a:t>
            </a:r>
          </a:p>
        </p:txBody>
      </p:sp>
      <p:pic>
        <p:nvPicPr>
          <p:cNvPr id="5" name="Picture 2" descr="G:\PCLRN\Communications\Images\Ann WW with Helen Clough\NHS-Glastonbury-July-7th-2015\NHS-Glastonbury-July-7th-2015\WS chosen\CB_Anne_with_Helen_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15052" b="27274"/>
          <a:stretch/>
        </p:blipFill>
        <p:spPr bwMode="auto">
          <a:xfrm>
            <a:off x="-1" y="1024759"/>
            <a:ext cx="9144001" cy="487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769708" y="1388441"/>
            <a:ext cx="4107592" cy="4151769"/>
          </a:xfrm>
          <a:prstGeom prst="roundRect">
            <a:avLst/>
          </a:prstGeom>
          <a:solidFill>
            <a:srgbClr val="C70988">
              <a:alpha val="77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i="1" spc="50" dirty="0">
                <a:ln w="13500">
                  <a:noFill/>
                  <a:prstDash val="solid"/>
                </a:ln>
                <a:solidFill>
                  <a:schemeClr val="bg1">
                    <a:alpha val="95000"/>
                  </a:schemeClr>
                </a:solidFill>
                <a:effectLst/>
              </a:rPr>
              <a:t>"Taking part in health research is my way of saying thank you - giving back to the NHS which has looked after me so well all my life." </a:t>
            </a:r>
          </a:p>
          <a:p>
            <a:pPr algn="ctr"/>
            <a:endParaRPr lang="en-GB" sz="2400" b="1" i="1" dirty="0" smtClean="0"/>
          </a:p>
          <a:p>
            <a:pPr algn="r"/>
            <a:r>
              <a:rPr lang="en-GB" sz="2400" b="1" dirty="0" smtClean="0"/>
              <a:t>Anne Walsh-</a:t>
            </a:r>
            <a:r>
              <a:rPr lang="en-GB" sz="2400" b="1" dirty="0" err="1" smtClean="0"/>
              <a:t>Waring</a:t>
            </a:r>
            <a:r>
              <a:rPr lang="en-GB" sz="2400" b="1" dirty="0" smtClean="0"/>
              <a:t>, </a:t>
            </a:r>
          </a:p>
          <a:p>
            <a:pPr algn="r"/>
            <a:r>
              <a:rPr lang="en-GB" sz="2400" b="1" dirty="0" smtClean="0"/>
              <a:t>Renal research participant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8836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PCLRN\Communications\Logos\OK to ask\Ok to ask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990600"/>
            <a:ext cx="41529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PCLRN\Communications\Logos\TIFF - NIHR Blue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28600"/>
            <a:ext cx="1816100" cy="6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2451" y="5251115"/>
            <a:ext cx="8039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83BF"/>
                </a:solidFill>
              </a:rPr>
              <a:t>We would love to know if you or someone you care for would be interested in supporting health research at this practice. </a:t>
            </a:r>
          </a:p>
        </p:txBody>
      </p:sp>
    </p:spTree>
    <p:extLst>
      <p:ext uri="{BB962C8B-B14F-4D97-AF65-F5344CB8AC3E}">
        <p14:creationId xmlns:p14="http://schemas.microsoft.com/office/powerpoint/2010/main" val="2054621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277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 David, PenCLRN Administrator</dc:creator>
  <cp:lastModifiedBy>Jade Medlyn</cp:lastModifiedBy>
  <cp:revision>13</cp:revision>
  <dcterms:created xsi:type="dcterms:W3CDTF">2006-08-16T00:00:00Z</dcterms:created>
  <dcterms:modified xsi:type="dcterms:W3CDTF">2016-10-14T14:38:32Z</dcterms:modified>
</cp:coreProperties>
</file>